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23681E-C25D-4DE4-8203-6CEA919B9058}">
          <p14:sldIdLst>
            <p14:sldId id="256"/>
          </p14:sldIdLst>
        </p14:section>
        <p14:section name="Untitled Section" id="{D0CF0D66-BE2E-47DB-AC64-0A8D779C5399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71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57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66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031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158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408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546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64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991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1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27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41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05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6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45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449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32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EF0F45-F573-4FD4-85BF-02724F5EAB13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A09526-61C2-4EF1-8107-7631C3BD70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28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2AD2F-1338-174A-5161-1C5196631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ONLINE RETAIL ANALSYS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C2198-EEB3-23D2-0C9A-1AB11B46FE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By</a:t>
            </a:r>
            <a:r>
              <a:rPr lang="en-IN" dirty="0"/>
              <a:t>: Rohit Kumar Gupta</a:t>
            </a:r>
          </a:p>
          <a:p>
            <a:r>
              <a:rPr lang="en-IN" b="1" dirty="0"/>
              <a:t>Tools Used</a:t>
            </a:r>
            <a:r>
              <a:rPr lang="en-IN" dirty="0"/>
              <a:t>: Python | </a:t>
            </a:r>
            <a:r>
              <a:rPr lang="en-IN" dirty="0" err="1"/>
              <a:t>Numpy</a:t>
            </a:r>
            <a:r>
              <a:rPr lang="en-IN" dirty="0"/>
              <a:t> | Pandas | </a:t>
            </a:r>
            <a:r>
              <a:rPr lang="en-IN" dirty="0" err="1"/>
              <a:t>PowerBI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C6CCC-1B90-7C60-E075-2D3EDB9A077E}"/>
              </a:ext>
            </a:extLst>
          </p:cNvPr>
          <p:cNvSpPr txBox="1"/>
          <p:nvPr/>
        </p:nvSpPr>
        <p:spPr>
          <a:xfrm>
            <a:off x="8996516" y="6276412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Date: 12</a:t>
            </a:r>
            <a:r>
              <a:rPr lang="en-IN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January, 2026</a:t>
            </a:r>
          </a:p>
        </p:txBody>
      </p:sp>
    </p:spTree>
    <p:extLst>
      <p:ext uri="{BB962C8B-B14F-4D97-AF65-F5344CB8AC3E}">
        <p14:creationId xmlns:p14="http://schemas.microsoft.com/office/powerpoint/2010/main" val="4217085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F399-5B38-EF45-D093-425494497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541F6C-234B-7A22-46D2-2925965C6A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1" y="2750600"/>
            <a:ext cx="5478025" cy="3119848"/>
          </a:xfrm>
          <a:prstGeom prst="roundRect">
            <a:avLst>
              <a:gd name="adj" fmla="val 1509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592C0-7785-0832-00EE-DEABA168E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5165082" cy="3310128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This dashboard tab helps to analyse the return pattern for the retail store.</a:t>
            </a:r>
          </a:p>
          <a:p>
            <a:r>
              <a:rPr lang="en-IN" dirty="0"/>
              <a:t>KPIs such as MoM return % with monthly Trends like Total orders, Return Order Count and Return Rate is used to analyse return pattern </a:t>
            </a:r>
            <a:r>
              <a:rPr lang="en-IN" dirty="0" err="1"/>
              <a:t>w.r.t.</a:t>
            </a:r>
            <a:r>
              <a:rPr lang="en-IN" dirty="0"/>
              <a:t> to order pattern.</a:t>
            </a:r>
          </a:p>
          <a:p>
            <a:r>
              <a:rPr lang="en-IN" dirty="0"/>
              <a:t>Country wise Return rate and Return Value is used to analyse Return pattern for each country.</a:t>
            </a:r>
          </a:p>
          <a:p>
            <a:r>
              <a:rPr lang="en-IN" dirty="0"/>
              <a:t>Stack bar chart showing monthly revenue v/s return value, which helps analysing revenue lost due to returns per month.</a:t>
            </a:r>
          </a:p>
        </p:txBody>
      </p:sp>
    </p:spTree>
    <p:extLst>
      <p:ext uri="{BB962C8B-B14F-4D97-AF65-F5344CB8AC3E}">
        <p14:creationId xmlns:p14="http://schemas.microsoft.com/office/powerpoint/2010/main" val="23501795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58684-C885-474F-3626-75357D293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2C088-D54E-5DDD-7827-416760436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3" y="2560320"/>
            <a:ext cx="5125753" cy="331012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This tab helps to analyse the customer buying/Return behaviour by Customer Type(Repeating or Non-Repeating).</a:t>
            </a:r>
          </a:p>
          <a:p>
            <a:r>
              <a:rPr lang="en-IN" dirty="0"/>
              <a:t>KPIs such as YoY Customer </a:t>
            </a:r>
            <a:r>
              <a:rPr lang="en-IN" dirty="0" err="1"/>
              <a:t>Acquistion</a:t>
            </a:r>
            <a:r>
              <a:rPr lang="en-IN" dirty="0"/>
              <a:t>, Registered and Unregistered customers is used.</a:t>
            </a:r>
          </a:p>
          <a:p>
            <a:r>
              <a:rPr lang="en-IN" dirty="0"/>
              <a:t>Revenue Trend Chart showing Monthly revenue trend by customer type (Repeat / Non-Repeat) is used.</a:t>
            </a:r>
          </a:p>
          <a:p>
            <a:r>
              <a:rPr lang="en-IN" dirty="0"/>
              <a:t>Return by Customer Type (donut chart) shows the Return value contribution per customer type (Repeating &amp; Non-Repeating).</a:t>
            </a:r>
          </a:p>
          <a:p>
            <a:r>
              <a:rPr lang="en-IN" dirty="0"/>
              <a:t>Average Order value and Returns KPIs shows the corresponding metric by user selected customer type (Repeating / Non-repeating).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A9EF00-0A3D-741A-E774-521D747169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97" y="2891428"/>
            <a:ext cx="5307128" cy="29790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1409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2E1F-4DAB-18A4-9607-8A053CF9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674B0C-1FD8-D9A7-887E-347405534F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61" y="2762865"/>
            <a:ext cx="5539426" cy="31075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84D49-1C41-90ED-A765-569E6C528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250" y="2477729"/>
            <a:ext cx="5220337" cy="3982065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This tab helps to analyse order frequency and order pattern (Country Wise and Customer Wise).</a:t>
            </a:r>
          </a:p>
          <a:p>
            <a:r>
              <a:rPr lang="en-IN" dirty="0"/>
              <a:t>KPIs such as Order Difference and YoY order difference is used to analyse order growth status over time.</a:t>
            </a:r>
          </a:p>
          <a:p>
            <a:r>
              <a:rPr lang="en-IN" dirty="0"/>
              <a:t>Monthly trend of Total Orders vs Valid Orders is used to analyse gaps in order frequency.</a:t>
            </a:r>
          </a:p>
          <a:p>
            <a:r>
              <a:rPr lang="en-IN" dirty="0"/>
              <a:t>Table chart for visualizing Order vs valid Invoices per country is used.</a:t>
            </a:r>
          </a:p>
          <a:p>
            <a:r>
              <a:rPr lang="en-IN" dirty="0"/>
              <a:t>Order Performance gauge is used to show order performance per year per month.</a:t>
            </a:r>
          </a:p>
          <a:p>
            <a:r>
              <a:rPr lang="en-IN" dirty="0"/>
              <a:t>Donut chart showing order count by Customer status (registered, non-registered) is used to show which customers(registered or non-registered) contribute most in order count.</a:t>
            </a:r>
          </a:p>
        </p:txBody>
      </p:sp>
    </p:spTree>
    <p:extLst>
      <p:ext uri="{BB962C8B-B14F-4D97-AF65-F5344CB8AC3E}">
        <p14:creationId xmlns:p14="http://schemas.microsoft.com/office/powerpoint/2010/main" val="1515862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D6B0-3563-5940-0EA6-12E1E5C3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AF5C9F-321B-7608-B68B-8DF12B659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0" y="2792361"/>
            <a:ext cx="5467113" cy="3078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878F2-0C90-31CB-6F0E-66AE45E06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5184746" cy="331012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This tab shows the Revenue &amp; return Performance Metric for selected year and month.</a:t>
            </a:r>
          </a:p>
          <a:p>
            <a:r>
              <a:rPr lang="en-IN" dirty="0"/>
              <a:t>KPIs such as MoM Revenue Growth % and MoM return value is used.</a:t>
            </a:r>
          </a:p>
          <a:p>
            <a:r>
              <a:rPr lang="en-IN" dirty="0"/>
              <a:t>Clustered column chart showing Net revenue vs Return by month.</a:t>
            </a:r>
          </a:p>
          <a:p>
            <a:r>
              <a:rPr lang="en-IN" dirty="0"/>
              <a:t>Donut chart showing Return counts by time of the day(Morning, Noon etc). Mostly used to analyse return trend by time of the day.</a:t>
            </a:r>
          </a:p>
          <a:p>
            <a:r>
              <a:rPr lang="en-IN" dirty="0"/>
              <a:t>Column chart showing Net Revenue by Weekday.</a:t>
            </a:r>
          </a:p>
          <a:p>
            <a:r>
              <a:rPr lang="en-IN" dirty="0"/>
              <a:t>Scatter chart showing relationship between adjustment count and hour of the day.</a:t>
            </a:r>
          </a:p>
        </p:txBody>
      </p:sp>
    </p:spTree>
    <p:extLst>
      <p:ext uri="{BB962C8B-B14F-4D97-AF65-F5344CB8AC3E}">
        <p14:creationId xmlns:p14="http://schemas.microsoft.com/office/powerpoint/2010/main" val="259671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17B165-9B8C-8C33-FA5C-63E91738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Insights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02892-C5D9-7FFE-2A9C-2E5A59937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08903"/>
            <a:ext cx="9601196" cy="395256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Gross Revenue is always greater than the Net Revenue, showing that there are some negative revenue and zero revenue that can result from return and promotional items.</a:t>
            </a:r>
          </a:p>
          <a:p>
            <a:r>
              <a:rPr lang="en-IN" dirty="0"/>
              <a:t>About 1.86% of invoices resulted in returns.</a:t>
            </a:r>
          </a:p>
          <a:p>
            <a:r>
              <a:rPr lang="en-IN" dirty="0"/>
              <a:t>USA, Japan and Czech Republic are more prone to returns.</a:t>
            </a:r>
          </a:p>
          <a:p>
            <a:r>
              <a:rPr lang="en-IN" dirty="0"/>
              <a:t>1.01Million invoices represent true customer order. 19.103K represent return order.</a:t>
            </a:r>
          </a:p>
          <a:p>
            <a:r>
              <a:rPr lang="en-IN" dirty="0"/>
              <a:t>Repeating Customers not only generates high AOV but also high returns.</a:t>
            </a:r>
          </a:p>
          <a:p>
            <a:r>
              <a:rPr lang="en-IN" dirty="0"/>
              <a:t>Repeated customers are more profitable than One-Time Buyers.</a:t>
            </a:r>
          </a:p>
          <a:p>
            <a:r>
              <a:rPr lang="en-IN" dirty="0"/>
              <a:t>Registered Customers contribute more than unregistered customers.</a:t>
            </a:r>
          </a:p>
          <a:p>
            <a:r>
              <a:rPr lang="en-IN" dirty="0"/>
              <a:t>On an average Thursdays and Tuesdays drive peak net revenue.</a:t>
            </a:r>
          </a:p>
          <a:p>
            <a:r>
              <a:rPr lang="en-IN" dirty="0"/>
              <a:t>September, October and November drive peak  net revenue.</a:t>
            </a:r>
          </a:p>
          <a:p>
            <a:r>
              <a:rPr lang="en-IN" dirty="0"/>
              <a:t>Generally “Evenings” is high return prone.</a:t>
            </a:r>
          </a:p>
          <a:p>
            <a:r>
              <a:rPr lang="en-IN" dirty="0"/>
              <a:t>Late hour invoices correlate with more adjustments.</a:t>
            </a:r>
          </a:p>
        </p:txBody>
      </p:sp>
    </p:spTree>
    <p:extLst>
      <p:ext uri="{BB962C8B-B14F-4D97-AF65-F5344CB8AC3E}">
        <p14:creationId xmlns:p14="http://schemas.microsoft.com/office/powerpoint/2010/main" val="96519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05D748-BE75-EEA6-9DE9-E84B5857E95C}"/>
              </a:ext>
            </a:extLst>
          </p:cNvPr>
          <p:cNvSpPr txBox="1"/>
          <p:nvPr/>
        </p:nvSpPr>
        <p:spPr>
          <a:xfrm>
            <a:off x="3898490" y="3244334"/>
            <a:ext cx="4395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09343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525E-2A75-ABF1-20F6-F08D2E0F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Returns &amp; Adjustments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F8429-7307-1B5C-22DC-3229A8384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/>
              <a:t>Investigate high return rate from Jan to July to identify causes such as logistic issues or unclear product description.</a:t>
            </a:r>
          </a:p>
          <a:p>
            <a:r>
              <a:rPr lang="en-IN" dirty="0"/>
              <a:t>Improve product information , and return policies clarity to reduce negative invoices.</a:t>
            </a:r>
          </a:p>
          <a:p>
            <a:r>
              <a:rPr lang="en-IN" dirty="0"/>
              <a:t>Analyse revenue leakage (Returns and Adjustments) typically on January and December.</a:t>
            </a:r>
          </a:p>
          <a:p>
            <a:r>
              <a:rPr lang="en-IN" dirty="0" err="1"/>
              <a:t>Analyze</a:t>
            </a:r>
            <a:r>
              <a:rPr lang="en-IN" dirty="0"/>
              <a:t> return reasons carefully to reduce returns in the future. Maintain proper product description to avoid potential returns.</a:t>
            </a:r>
          </a:p>
          <a:p>
            <a:r>
              <a:rPr lang="en-IN" dirty="0"/>
              <a:t>Investigate high  return countries (</a:t>
            </a:r>
            <a:r>
              <a:rPr lang="en-IN" dirty="0" err="1"/>
              <a:t>USA,Japan</a:t>
            </a:r>
            <a:r>
              <a:rPr lang="en-IN" dirty="0"/>
              <a:t> and Czech Republic) to identify causes such as logistic issue or unclear product description or sizing problem.</a:t>
            </a:r>
          </a:p>
        </p:txBody>
      </p:sp>
    </p:spTree>
    <p:extLst>
      <p:ext uri="{BB962C8B-B14F-4D97-AF65-F5344CB8AC3E}">
        <p14:creationId xmlns:p14="http://schemas.microsoft.com/office/powerpoint/2010/main" val="58338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37BC-ADD2-CDF8-3F26-F2913539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 Customer Segmentation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EBA60-1B1C-6E20-2213-708522587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Since repeating customers generate high AOV &amp; high Returns, introduce personalized product recommendation to reduce mismatched purchases.</a:t>
            </a:r>
          </a:p>
          <a:p>
            <a:r>
              <a:rPr lang="en-IN" dirty="0"/>
              <a:t>Encourage unregistered customers to register to the store. Assist them with coupons and discounts if possible.</a:t>
            </a:r>
          </a:p>
        </p:txBody>
      </p:sp>
    </p:spTree>
    <p:extLst>
      <p:ext uri="{BB962C8B-B14F-4D97-AF65-F5344CB8AC3E}">
        <p14:creationId xmlns:p14="http://schemas.microsoft.com/office/powerpoint/2010/main" val="1060793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74FC5-4D9E-B1FC-575B-FBA2F91E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Revenue &amp; Profit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DA188-321F-2C1A-21F7-64E1F5C97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Focus on seasonal marketing &amp; promotions from September to November, as these months drive peak net revenue.</a:t>
            </a:r>
          </a:p>
          <a:p>
            <a:r>
              <a:rPr lang="en-IN" dirty="0"/>
              <a:t>Run targeted campaign on Thursdays and Tuesdays.</a:t>
            </a:r>
          </a:p>
          <a:p>
            <a:r>
              <a:rPr lang="en-IN" dirty="0"/>
              <a:t>Focus on customer retention strategies on repeating customers as they are more profitable.</a:t>
            </a:r>
          </a:p>
        </p:txBody>
      </p:sp>
    </p:spTree>
    <p:extLst>
      <p:ext uri="{BB962C8B-B14F-4D97-AF65-F5344CB8AC3E}">
        <p14:creationId xmlns:p14="http://schemas.microsoft.com/office/powerpoint/2010/main" val="1167803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44A7-CFED-0165-C2E2-80B01804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Operational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A411E-84AB-F911-D518-69C633C2C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Monitor late hour invoices , as it correlates with high adjustments.</a:t>
            </a:r>
          </a:p>
          <a:p>
            <a:r>
              <a:rPr lang="en-IN" dirty="0"/>
              <a:t>Schedule experienced staffs or systems, during evening hours, which are return prone.</a:t>
            </a:r>
          </a:p>
        </p:txBody>
      </p:sp>
    </p:spTree>
    <p:extLst>
      <p:ext uri="{BB962C8B-B14F-4D97-AF65-F5344CB8AC3E}">
        <p14:creationId xmlns:p14="http://schemas.microsoft.com/office/powerpoint/2010/main" val="3550522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A8540D-2CDA-B652-CB5C-EB894B4D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25A21D-6BD5-F532-2012-53837E8FD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87559"/>
            <a:ext cx="9601196" cy="384441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/>
              <a:t>A Retail company sells products across multiple countries using an invoice – based transaction system. Sales data is captured at line – item level, including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Quantity and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Return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Inventory Adjustments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Promotional/Free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Customer Status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Time of Purchase</a:t>
            </a:r>
          </a:p>
          <a:p>
            <a:pPr marL="0" indent="0">
              <a:buNone/>
            </a:pPr>
            <a:r>
              <a:rPr lang="en-IN" dirty="0"/>
              <a:t>Management has noticed mismatch in reported revenue and wants clarity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Why revenue is not growing despite high order volume.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How returns and adjustments impacts performance?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Which customers are driving real revenue?</a:t>
            </a:r>
          </a:p>
        </p:txBody>
      </p:sp>
    </p:spTree>
    <p:extLst>
      <p:ext uri="{BB962C8B-B14F-4D97-AF65-F5344CB8AC3E}">
        <p14:creationId xmlns:p14="http://schemas.microsoft.com/office/powerpoint/2010/main" val="3419047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1363C6-ECBE-403E-8955-5BB9861A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A99A31-1D47-B080-4339-5716C7BF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67897"/>
            <a:ext cx="9601196" cy="3775587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IN" dirty="0"/>
              <a:t>	The analysis reveals that while the business maintains strong gross revenue, </a:t>
            </a:r>
            <a:r>
              <a:rPr lang="en-IN" b="1" dirty="0"/>
              <a:t>returns and adjustments has notable impact on net revenue</a:t>
            </a:r>
            <a:r>
              <a:rPr lang="en-IN" dirty="0"/>
              <a:t>. A small but significant portion of invoices (~1.86%) result in returns, with specific countries, time and customer type contributing disproportionately. 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dirty="0"/>
              <a:t>	</a:t>
            </a:r>
            <a:r>
              <a:rPr lang="en-IN" b="1" dirty="0"/>
              <a:t>Repeating and Registered customers emerge as most valuable segment</a:t>
            </a:r>
            <a:r>
              <a:rPr lang="en-IN" dirty="0"/>
              <a:t>, as they drive high revenues despite of high returns. </a:t>
            </a:r>
            <a:r>
              <a:rPr lang="en-IN" b="1" dirty="0"/>
              <a:t>Revenue peaks during specific Months and Weekdays, indicating clear opportunities to target marketing and conduct campaigns</a:t>
            </a:r>
            <a:r>
              <a:rPr lang="en-IN" dirty="0"/>
              <a:t>.</a:t>
            </a:r>
          </a:p>
          <a:p>
            <a:pPr marL="0" indent="0" algn="just">
              <a:buNone/>
            </a:pPr>
            <a:endParaRPr lang="en-IN" dirty="0"/>
          </a:p>
          <a:p>
            <a:pPr marL="0" indent="0" algn="just">
              <a:buNone/>
            </a:pPr>
            <a:r>
              <a:rPr lang="en-IN" dirty="0"/>
              <a:t>	By </a:t>
            </a:r>
            <a:r>
              <a:rPr lang="en-IN" b="1" dirty="0"/>
              <a:t>Reducing return drivers, strengthening customer segmentation, and aligning marketing and operations with high performing periods</a:t>
            </a:r>
            <a:r>
              <a:rPr lang="en-IN" dirty="0"/>
              <a:t>, the business can </a:t>
            </a:r>
            <a:r>
              <a:rPr lang="en-IN" b="1" dirty="0"/>
              <a:t>increase net revenue, improve profitability, improve inventory logistics and customer retention/acquisition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881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ABEA-2EE4-A18B-B68C-B53E3DAA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5870-0170-7A7B-7524-FBED65D7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Revenue reports look inflated because: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Return transactions are mixed with sales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Inventory adjustments are included in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Promotional/Free items distort order value.</a:t>
            </a:r>
          </a:p>
        </p:txBody>
      </p:sp>
    </p:spTree>
    <p:extLst>
      <p:ext uri="{BB962C8B-B14F-4D97-AF65-F5344CB8AC3E}">
        <p14:creationId xmlns:p14="http://schemas.microsoft.com/office/powerpoint/2010/main" val="18437637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BE64-9943-65DB-1913-D8139556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F1F5B-AE01-E6AA-78CC-EFA25E540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489907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Difference between Gross revenue &amp; Net revenue.</a:t>
            </a:r>
          </a:p>
          <a:p>
            <a:r>
              <a:rPr lang="en-IN" dirty="0"/>
              <a:t>What percentage of invoices result in returns?</a:t>
            </a:r>
          </a:p>
          <a:p>
            <a:r>
              <a:rPr lang="en-IN" dirty="0"/>
              <a:t>Are certain products or countries more return prone?</a:t>
            </a:r>
          </a:p>
          <a:p>
            <a:r>
              <a:rPr lang="en-IN" dirty="0"/>
              <a:t>How many invoices represent true customer orders?</a:t>
            </a:r>
          </a:p>
          <a:p>
            <a:r>
              <a:rPr lang="en-IN" dirty="0"/>
              <a:t>Which customers generate high AOV but also high return?</a:t>
            </a:r>
          </a:p>
          <a:p>
            <a:r>
              <a:rPr lang="en-IN" dirty="0"/>
              <a:t>Are repeat customers more profitable than one-time buyers?</a:t>
            </a:r>
          </a:p>
          <a:p>
            <a:r>
              <a:rPr lang="en-IN" dirty="0"/>
              <a:t>How does customer status impact revenue quality.</a:t>
            </a:r>
          </a:p>
          <a:p>
            <a:r>
              <a:rPr lang="en-IN" dirty="0"/>
              <a:t>Which month &amp; days drive peak net revenue?</a:t>
            </a:r>
          </a:p>
          <a:p>
            <a:r>
              <a:rPr lang="en-IN" dirty="0"/>
              <a:t>Are returns clustered around specific times?</a:t>
            </a:r>
          </a:p>
          <a:p>
            <a:r>
              <a:rPr lang="en-IN" dirty="0"/>
              <a:t>Do late hour invoices correlate more adjustments?</a:t>
            </a:r>
          </a:p>
        </p:txBody>
      </p:sp>
    </p:spTree>
    <p:extLst>
      <p:ext uri="{BB962C8B-B14F-4D97-AF65-F5344CB8AC3E}">
        <p14:creationId xmlns:p14="http://schemas.microsoft.com/office/powerpoint/2010/main" val="19746193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5CB5-B086-693A-5B70-0AF9E461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4EB37-A417-99FC-06B8-4A2327948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1"/>
            <a:ext cx="9815051" cy="349973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dirty="0"/>
              <a:t>About Dataset: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dataset contains 8 columns namely Invoice,StockCode,decription,Quantity,InvoiceDate,Price,customerID, and Country.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This is a large dataset with 1067371 Rows.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There are 34335 duplicate rows in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There are 0.41% missing values in Description Columns and 22.77% missing values in </a:t>
            </a:r>
            <a:r>
              <a:rPr lang="en-IN" dirty="0" err="1"/>
              <a:t>CustomerID</a:t>
            </a:r>
            <a:r>
              <a:rPr lang="en-IN" dirty="0"/>
              <a:t> Colum.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There are Negative values in Quantity Column and Price Column.</a:t>
            </a:r>
          </a:p>
        </p:txBody>
      </p:sp>
    </p:spTree>
    <p:extLst>
      <p:ext uri="{BB962C8B-B14F-4D97-AF65-F5344CB8AC3E}">
        <p14:creationId xmlns:p14="http://schemas.microsoft.com/office/powerpoint/2010/main" val="848405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12A4-E5AB-0EAA-63DD-8993B580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Validation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1448-5847-9E15-5E22-71964068D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489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Validation Rules Applied</a:t>
            </a:r>
          </a:p>
          <a:p>
            <a:r>
              <a:rPr lang="en-IN" dirty="0"/>
              <a:t>Quantity must be greater than 0 for valid sales.</a:t>
            </a:r>
          </a:p>
          <a:p>
            <a:r>
              <a:rPr lang="en-IN" dirty="0"/>
              <a:t>Returns and Inventory adjustments flagged separately.</a:t>
            </a:r>
          </a:p>
          <a:p>
            <a:r>
              <a:rPr lang="en-IN" dirty="0"/>
              <a:t>Promotional/free items flagged separately.</a:t>
            </a:r>
          </a:p>
          <a:p>
            <a:r>
              <a:rPr lang="en-IN" dirty="0"/>
              <a:t>Invoice – level aggregation used for KPIs.</a:t>
            </a:r>
          </a:p>
          <a:p>
            <a:pPr marL="0" indent="0">
              <a:buNone/>
            </a:pPr>
            <a:r>
              <a:rPr lang="en-IN" dirty="0"/>
              <a:t>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Valid vs Invalid invoices identified.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Cleaned dataset used for KPIs.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4959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C4FE-798C-8364-C609-F2233F28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Cleaning &amp;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A989E-D51A-0BE4-E6A6-CC32D6F80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2755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/>
              <a:t>Cleaning Steps: (Tools: Python | </a:t>
            </a:r>
            <a:r>
              <a:rPr lang="en-IN" dirty="0" err="1"/>
              <a:t>Numpy</a:t>
            </a:r>
            <a:r>
              <a:rPr lang="en-IN" dirty="0"/>
              <a:t> | Pandas)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Removed duplicate rows from the dataset.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Flagged and filtered out bad debt entries from the dataset (with help of Description column).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Flagged rows with negative quantity and 0 prices as Inventory Adjustment.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Flagged rows with negative quantity and prices &gt; 0 as return.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Created a calculated column Revenue by multiplying Quantity and Price.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Created columns </a:t>
            </a:r>
            <a:r>
              <a:rPr lang="en-IN" dirty="0" err="1"/>
              <a:t>InvoiceTime</a:t>
            </a:r>
            <a:r>
              <a:rPr lang="en-IN" dirty="0"/>
              <a:t> and </a:t>
            </a:r>
            <a:r>
              <a:rPr lang="en-IN" dirty="0" err="1"/>
              <a:t>InvoiceDate</a:t>
            </a:r>
            <a:r>
              <a:rPr lang="en-IN" dirty="0"/>
              <a:t> from </a:t>
            </a:r>
            <a:r>
              <a:rPr lang="en-IN" dirty="0" err="1"/>
              <a:t>InvoiceDate</a:t>
            </a:r>
            <a:r>
              <a:rPr lang="en-IN" dirty="0"/>
              <a:t>(Containing Date and Time).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Created ‘Customer Status’ column for identifying customers (Registered or Non-Registered) based on </a:t>
            </a:r>
            <a:r>
              <a:rPr lang="en-IN" dirty="0" err="1"/>
              <a:t>CustomerID</a:t>
            </a:r>
            <a:r>
              <a:rPr lang="en-IN" dirty="0"/>
              <a:t> column and Inventory Adjustment Column.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Created ‘Promotional/Free’ Column identify Promotional item offered to customers where Quantity &gt; 0 and Price is 0.</a:t>
            </a:r>
          </a:p>
        </p:txBody>
      </p:sp>
    </p:spTree>
    <p:extLst>
      <p:ext uri="{BB962C8B-B14F-4D97-AF65-F5344CB8AC3E}">
        <p14:creationId xmlns:p14="http://schemas.microsoft.com/office/powerpoint/2010/main" val="1777074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3B7D-F62F-2359-3839-CEBC04E5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KPIs &amp;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93477-B597-3090-1391-74E14670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18735"/>
            <a:ext cx="10031360" cy="4060723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Month on Month revenue growth % (based on current month and previous month revenue)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Year on Year revenue growth % (based on current year and previous year revenue)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Number of Registered and Non-Registered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Gross Revenue and Net Revenue.(Net revenue = excluding invalid invoices)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Month on Month Return rate (Return Rate = Return Order Count/Total Orders).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Total Orders and Valid Invoices. (Valid invoices = Invoices excluding Inventory Adjustment, Return and Promotional).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Return Invoices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Average Order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Year on Year Customer Acquisition.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Repeating and Non-Repeating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Order Difference (Current Month and Previous Month)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190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CB4-6A05-7547-2DAA-7696837C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364951-451E-0EE3-A4E6-6B0EE50631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2" y="2920181"/>
            <a:ext cx="5427078" cy="29502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EC89D-2FF7-8D70-0486-265732BF7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3" y="2560320"/>
            <a:ext cx="5047095" cy="3594674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This Dashboard tab helps to analyse the revenue generation of the retail store.</a:t>
            </a:r>
          </a:p>
          <a:p>
            <a:r>
              <a:rPr lang="en-IN" dirty="0"/>
              <a:t>KPIs such as MoM &amp; YoY Revenue Growth along with Monthly revenue trend is used to analyse revenue generation.</a:t>
            </a:r>
          </a:p>
          <a:p>
            <a:r>
              <a:rPr lang="en-IN" dirty="0"/>
              <a:t>Monthly Return Rate Trend is used to analyse return rate.</a:t>
            </a:r>
          </a:p>
          <a:p>
            <a:r>
              <a:rPr lang="en-IN" dirty="0"/>
              <a:t>Country wise Net Revenue With MoM Growth % is used to analyse the country with highest Revenue and/or positive MoM Growth.</a:t>
            </a:r>
          </a:p>
          <a:p>
            <a:r>
              <a:rPr lang="en-IN" dirty="0"/>
              <a:t>Stacked bar chart showing Net Revenue and Revenue Leakage per month for specific year is used to </a:t>
            </a:r>
            <a:r>
              <a:rPr lang="en-IN" dirty="0" err="1"/>
              <a:t>analyze</a:t>
            </a:r>
            <a:r>
              <a:rPr lang="en-IN" dirty="0"/>
              <a:t> the month for a particular year with highest revenue leakage.</a:t>
            </a:r>
          </a:p>
        </p:txBody>
      </p:sp>
    </p:spTree>
    <p:extLst>
      <p:ext uri="{BB962C8B-B14F-4D97-AF65-F5344CB8AC3E}">
        <p14:creationId xmlns:p14="http://schemas.microsoft.com/office/powerpoint/2010/main" val="225595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407</TotalTime>
  <Words>1554</Words>
  <Application>Microsoft Office PowerPoint</Application>
  <PresentationFormat>Widescreen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Garamond</vt:lpstr>
      <vt:lpstr>Organic</vt:lpstr>
      <vt:lpstr>ONLINE RETAIL ANALSYS</vt:lpstr>
      <vt:lpstr>Business Context</vt:lpstr>
      <vt:lpstr>Business Problems</vt:lpstr>
      <vt:lpstr>Business Questions</vt:lpstr>
      <vt:lpstr>Dataset Overview</vt:lpstr>
      <vt:lpstr>Data Validation Rules</vt:lpstr>
      <vt:lpstr>Data Cleaning &amp; Transformation</vt:lpstr>
      <vt:lpstr>KPIs &amp; Metrics</vt:lpstr>
      <vt:lpstr>Dashboard Overview</vt:lpstr>
      <vt:lpstr>Dashboard Overview</vt:lpstr>
      <vt:lpstr>Dashboard Overview</vt:lpstr>
      <vt:lpstr>Dashboard Overview</vt:lpstr>
      <vt:lpstr>Dashboard Overview</vt:lpstr>
      <vt:lpstr>Key Insights</vt:lpstr>
      <vt:lpstr>PowerPoint Presentation</vt:lpstr>
      <vt:lpstr>Reduce Returns &amp; Adjustments</vt:lpstr>
      <vt:lpstr>Optimize Customer Segmentation Strategy</vt:lpstr>
      <vt:lpstr>Revenue &amp; Profit Maximization</vt:lpstr>
      <vt:lpstr>Operational Improvement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 Gupta</dc:creator>
  <cp:lastModifiedBy>Rohit Gupta</cp:lastModifiedBy>
  <cp:revision>23</cp:revision>
  <dcterms:created xsi:type="dcterms:W3CDTF">2026-01-12T06:39:16Z</dcterms:created>
  <dcterms:modified xsi:type="dcterms:W3CDTF">2026-01-13T12:24:00Z</dcterms:modified>
</cp:coreProperties>
</file>